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72" r:id="rId5"/>
    <p:sldId id="257" r:id="rId6"/>
    <p:sldId id="479" r:id="rId7"/>
    <p:sldId id="481" r:id="rId8"/>
    <p:sldId id="482" r:id="rId9"/>
    <p:sldId id="485" r:id="rId10"/>
    <p:sldId id="480" r:id="rId11"/>
    <p:sldId id="484" r:id="rId12"/>
    <p:sldId id="486" r:id="rId13"/>
    <p:sldId id="487" r:id="rId14"/>
    <p:sldId id="488" r:id="rId15"/>
    <p:sldId id="489" r:id="rId16"/>
    <p:sldId id="483" r:id="rId17"/>
    <p:sldId id="494" r:id="rId18"/>
    <p:sldId id="495" r:id="rId19"/>
    <p:sldId id="496" r:id="rId20"/>
    <p:sldId id="497" r:id="rId21"/>
    <p:sldId id="472" r:id="rId22"/>
    <p:sldId id="4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FDS" panose="00000500000000000000" pitchFamily="2" charset="0"/>
      <p:regular r:id="rId30"/>
      <p:bold r:id="rId31"/>
      <p:italic r:id="rId32"/>
    </p:embeddedFont>
    <p:embeddedFont>
      <p:font typeface="DFDS Bold" panose="00000800000000000000" pitchFamily="2" charset="0"/>
      <p:bold r:id="rId33"/>
    </p:embeddedFont>
    <p:embeddedFont>
      <p:font typeface="DFDS Light" panose="00000400000000000000" pitchFamily="2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D95ED-5908-4718-BFE5-FB577A6283A6}" v="239" dt="2021-10-24T22:21:23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58704" autoAdjust="0"/>
  </p:normalViewPr>
  <p:slideViewPr>
    <p:cSldViewPr snapToGrid="0">
      <p:cViewPr varScale="1">
        <p:scale>
          <a:sx n="39" d="100"/>
          <a:sy n="39" d="100"/>
        </p:scale>
        <p:origin x="1708" y="32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C2FAD68D-101D-4FAE-B1A4-2FEFAD9997CD}">
      <dgm:prSet phldrT="[Text]"/>
      <dgm:spPr/>
      <dgm:t>
        <a:bodyPr/>
        <a:lstStyle/>
        <a:p>
          <a:r>
            <a:rPr lang="en-US" dirty="0"/>
            <a:t>Self-defense</a:t>
          </a:r>
        </a:p>
      </dgm:t>
    </dgm:pt>
    <dgm:pt modelId="{720016CE-820C-4916-A83F-C87521C4CC6B}" type="parTrans" cxnId="{DF0FEE94-E9CF-4CDE-930A-EFE573DB6AAB}">
      <dgm:prSet/>
      <dgm:spPr/>
      <dgm:t>
        <a:bodyPr/>
        <a:lstStyle/>
        <a:p>
          <a:endParaRPr lang="da-DK"/>
        </a:p>
      </dgm:t>
    </dgm:pt>
    <dgm:pt modelId="{FED687F6-B545-4165-84BB-DE17F92E7039}" type="sibTrans" cxnId="{DF0FEE94-E9CF-4CDE-930A-EFE573DB6AAB}">
      <dgm:prSet/>
      <dgm:spPr/>
      <dgm:t>
        <a:bodyPr/>
        <a:lstStyle/>
        <a:p>
          <a:endParaRPr lang="da-DK"/>
        </a:p>
      </dgm:t>
    </dgm:pt>
    <dgm:pt modelId="{0AF8EBCC-0BD1-4196-99C0-317DC6B0529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Big Picture</a:t>
          </a:r>
          <a:endParaRPr lang="en-US" dirty="0"/>
        </a:p>
      </dgm:t>
    </dgm:pt>
    <dgm:pt modelId="{DC471D44-CFDF-43DD-9448-D0C9EFC08DC9}" type="parTrans" cxnId="{60803D23-9FC1-4C58-AC03-37C1C200F047}">
      <dgm:prSet/>
      <dgm:spPr/>
      <dgm:t>
        <a:bodyPr/>
        <a:lstStyle/>
        <a:p>
          <a:endParaRPr lang="da-DK"/>
        </a:p>
      </dgm:t>
    </dgm:pt>
    <dgm:pt modelId="{937933E6-3846-40F8-BDF2-6CB0F6B01768}" type="sibTrans" cxnId="{60803D23-9FC1-4C58-AC03-37C1C200F047}">
      <dgm:prSet/>
      <dgm:spPr/>
      <dgm:t>
        <a:bodyPr/>
        <a:lstStyle/>
        <a:p>
          <a:endParaRPr lang="da-DK"/>
        </a:p>
      </dgm:t>
    </dgm:pt>
    <dgm:pt modelId="{5B7AB18D-0222-47FC-B8EF-7A1C40A60797}">
      <dgm:prSet phldrT="[Text]"/>
      <dgm:spPr/>
      <dgm:t>
        <a:bodyPr/>
        <a:lstStyle/>
        <a:p>
          <a:r>
            <a:rPr lang="en-US" dirty="0"/>
            <a:t>Q/A</a:t>
          </a:r>
        </a:p>
      </dgm:t>
    </dgm:pt>
    <dgm:pt modelId="{8A3DF7CE-ACED-4DA6-8288-4C02659D5C49}" type="parTrans" cxnId="{5B2E6E45-A219-4D8B-8B8E-A9AAAD9A115A}">
      <dgm:prSet/>
      <dgm:spPr/>
      <dgm:t>
        <a:bodyPr/>
        <a:lstStyle/>
        <a:p>
          <a:endParaRPr lang="da-DK"/>
        </a:p>
      </dgm:t>
    </dgm:pt>
    <dgm:pt modelId="{4DEBF8D1-28AB-4061-83D5-EB0438814F04}" type="sibTrans" cxnId="{5B2E6E45-A219-4D8B-8B8E-A9AAAD9A115A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A3318075-E69A-49E8-B2DD-706C7C365386}" type="pres">
      <dgm:prSet presAssocID="{0AF8EBCC-0BD1-4196-99C0-317DC6B05291}" presName="textNode" presStyleLbl="node1" presStyleIdx="0" presStyleCnt="4">
        <dgm:presLayoutVars>
          <dgm:bulletEnabled val="1"/>
        </dgm:presLayoutVars>
      </dgm:prSet>
      <dgm:spPr/>
    </dgm:pt>
    <dgm:pt modelId="{EBDAB10B-69BF-418E-8D35-A0E0961C5F05}" type="pres">
      <dgm:prSet presAssocID="{937933E6-3846-40F8-BDF2-6CB0F6B01768}" presName="sibTrans" presStyleCnt="0"/>
      <dgm:spPr/>
    </dgm:pt>
    <dgm:pt modelId="{4290901C-A830-48F6-853B-7274D824E05D}" type="pres">
      <dgm:prSet presAssocID="{6FEB98AE-C4F2-4058-B403-4EB01BEF754A}" presName="textNode" presStyleLbl="node1" presStyleIdx="1" presStyleCnt="4">
        <dgm:presLayoutVars>
          <dgm:bulletEnabled val="1"/>
        </dgm:presLayoutVars>
      </dgm:prSet>
      <dgm:spPr/>
    </dgm:pt>
    <dgm:pt modelId="{ECC5BB8F-EEBB-4FD6-B3D9-D248322EF81F}" type="pres">
      <dgm:prSet presAssocID="{09F7D9FA-04CC-4ABE-A7AC-AAD64CC13FCB}" presName="sibTrans" presStyleCnt="0"/>
      <dgm:spPr/>
    </dgm:pt>
    <dgm:pt modelId="{21148ED2-8D8E-4196-99D5-F15AC3D680A0}" type="pres">
      <dgm:prSet presAssocID="{C2FAD68D-101D-4FAE-B1A4-2FEFAD9997CD}" presName="textNode" presStyleLbl="node1" presStyleIdx="2" presStyleCnt="4">
        <dgm:presLayoutVars>
          <dgm:bulletEnabled val="1"/>
        </dgm:presLayoutVars>
      </dgm:prSet>
      <dgm:spPr/>
    </dgm:pt>
    <dgm:pt modelId="{5CB89028-D4DE-4656-ADA8-D890877A4BD6}" type="pres">
      <dgm:prSet presAssocID="{FED687F6-B545-4165-84BB-DE17F92E7039}" presName="sibTrans" presStyleCnt="0"/>
      <dgm:spPr/>
    </dgm:pt>
    <dgm:pt modelId="{E3F6676B-C585-42B6-90F7-FCB750486CCD}" type="pres">
      <dgm:prSet presAssocID="{5B7AB18D-0222-47FC-B8EF-7A1C40A6079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0803D23-9FC1-4C58-AC03-37C1C200F047}" srcId="{33F6CF7F-7C05-4CC7-A03E-2BDBDEBE5051}" destId="{0AF8EBCC-0BD1-4196-99C0-317DC6B05291}" srcOrd="0" destOrd="0" parTransId="{DC471D44-CFDF-43DD-9448-D0C9EFC08DC9}" sibTransId="{937933E6-3846-40F8-BDF2-6CB0F6B01768}"/>
    <dgm:cxn modelId="{5B2E6E45-A219-4D8B-8B8E-A9AAAD9A115A}" srcId="{33F6CF7F-7C05-4CC7-A03E-2BDBDEBE5051}" destId="{5B7AB18D-0222-47FC-B8EF-7A1C40A60797}" srcOrd="3" destOrd="0" parTransId="{8A3DF7CE-ACED-4DA6-8288-4C02659D5C49}" sibTransId="{4DEBF8D1-28AB-4061-83D5-EB0438814F04}"/>
    <dgm:cxn modelId="{DF0FEE94-E9CF-4CDE-930A-EFE573DB6AAB}" srcId="{33F6CF7F-7C05-4CC7-A03E-2BDBDEBE5051}" destId="{C2FAD68D-101D-4FAE-B1A4-2FEFAD9997CD}" srcOrd="2" destOrd="0" parTransId="{720016CE-820C-4916-A83F-C87521C4CC6B}" sibTransId="{FED687F6-B545-4165-84BB-DE17F92E7039}"/>
    <dgm:cxn modelId="{845FDEA1-0978-492C-A7C8-43F62FCFA5D6}" type="presOf" srcId="{C2FAD68D-101D-4FAE-B1A4-2FEFAD9997CD}" destId="{21148ED2-8D8E-4196-99D5-F15AC3D680A0}" srcOrd="0" destOrd="0" presId="urn:microsoft.com/office/officeart/2005/8/layout/hProcess9"/>
    <dgm:cxn modelId="{69984DB8-4D5A-441F-9363-9B1AA5DAE80A}" type="presOf" srcId="{0AF8EBCC-0BD1-4196-99C0-317DC6B05291}" destId="{A3318075-E69A-49E8-B2DD-706C7C365386}" srcOrd="0" destOrd="0" presId="urn:microsoft.com/office/officeart/2005/8/layout/hProcess9"/>
    <dgm:cxn modelId="{437ECDB9-0EFE-478E-802D-A457F154ECA5}" type="presOf" srcId="{6FEB98AE-C4F2-4058-B403-4EB01BEF754A}" destId="{4290901C-A830-48F6-853B-7274D824E05D}" srcOrd="0" destOrd="0" presId="urn:microsoft.com/office/officeart/2005/8/layout/hProcess9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029368EA-8434-4688-BAC1-8E9E46D38028}" type="presOf" srcId="{5B7AB18D-0222-47FC-B8EF-7A1C40A60797}" destId="{E3F6676B-C585-42B6-90F7-FCB750486CCD}" srcOrd="0" destOrd="0" presId="urn:microsoft.com/office/officeart/2005/8/layout/hProcess9"/>
    <dgm:cxn modelId="{A6AF26EB-9C67-4650-85A4-E8FBA13DFB42}" srcId="{33F6CF7F-7C05-4CC7-A03E-2BDBDEBE5051}" destId="{6FEB98AE-C4F2-4058-B403-4EB01BEF754A}" srcOrd="1" destOrd="0" parTransId="{60938E6F-044B-41B4-989D-7D3473D4DA17}" sibTransId="{09F7D9FA-04CC-4ABE-A7AC-AAD64CC13FCB}"/>
    <dgm:cxn modelId="{D64CF258-C26B-43DC-BE31-4EB153C8C5AC}" type="presParOf" srcId="{30AECAEA-DECC-4ABA-8EAC-6241F74EAB92}" destId="{71757BC5-FD58-4092-9D20-A0775832EB03}" srcOrd="0" destOrd="0" presId="urn:microsoft.com/office/officeart/2005/8/layout/hProcess9"/>
    <dgm:cxn modelId="{AE319A81-1DD2-4C21-B00F-3F70148F91EF}" type="presParOf" srcId="{30AECAEA-DECC-4ABA-8EAC-6241F74EAB92}" destId="{A7B82D27-447E-4FAD-A4BB-CED5622127D4}" srcOrd="1" destOrd="0" presId="urn:microsoft.com/office/officeart/2005/8/layout/hProcess9"/>
    <dgm:cxn modelId="{A8866B53-E7E3-427D-86C0-4DDE9DF81359}" type="presParOf" srcId="{A7B82D27-447E-4FAD-A4BB-CED5622127D4}" destId="{A3318075-E69A-49E8-B2DD-706C7C365386}" srcOrd="0" destOrd="0" presId="urn:microsoft.com/office/officeart/2005/8/layout/hProcess9"/>
    <dgm:cxn modelId="{52758CDC-5287-4CEF-A6F2-B32E391A203E}" type="presParOf" srcId="{A7B82D27-447E-4FAD-A4BB-CED5622127D4}" destId="{EBDAB10B-69BF-418E-8D35-A0E0961C5F05}" srcOrd="1" destOrd="0" presId="urn:microsoft.com/office/officeart/2005/8/layout/hProcess9"/>
    <dgm:cxn modelId="{478F32AC-F12F-4CA7-8292-2288DE486CF9}" type="presParOf" srcId="{A7B82D27-447E-4FAD-A4BB-CED5622127D4}" destId="{4290901C-A830-48F6-853B-7274D824E05D}" srcOrd="2" destOrd="0" presId="urn:microsoft.com/office/officeart/2005/8/layout/hProcess9"/>
    <dgm:cxn modelId="{096C2FA2-03DA-4432-AE8E-17AB0B7FB970}" type="presParOf" srcId="{A7B82D27-447E-4FAD-A4BB-CED5622127D4}" destId="{ECC5BB8F-EEBB-4FD6-B3D9-D248322EF81F}" srcOrd="3" destOrd="0" presId="urn:microsoft.com/office/officeart/2005/8/layout/hProcess9"/>
    <dgm:cxn modelId="{8F0A82F1-CA16-483F-AD0F-442E69221C65}" type="presParOf" srcId="{A7B82D27-447E-4FAD-A4BB-CED5622127D4}" destId="{21148ED2-8D8E-4196-99D5-F15AC3D680A0}" srcOrd="4" destOrd="0" presId="urn:microsoft.com/office/officeart/2005/8/layout/hProcess9"/>
    <dgm:cxn modelId="{2340A62E-C477-4D0A-AD76-D69DD2E5E9EA}" type="presParOf" srcId="{A7B82D27-447E-4FAD-A4BB-CED5622127D4}" destId="{5CB89028-D4DE-4656-ADA8-D890877A4BD6}" srcOrd="5" destOrd="0" presId="urn:microsoft.com/office/officeart/2005/8/layout/hProcess9"/>
    <dgm:cxn modelId="{073AFFEB-13AB-4F57-B4E8-69FC6EC9A698}" type="presParOf" srcId="{A7B82D27-447E-4FAD-A4BB-CED5622127D4}" destId="{E3F6676B-C585-42B6-90F7-FCB750486CC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18075-E69A-49E8-B2DD-706C7C365386}">
      <dsp:nvSpPr>
        <dsp:cNvPr id="0" name=""/>
        <dsp:cNvSpPr/>
      </dsp:nvSpPr>
      <dsp:spPr>
        <a:xfrm>
          <a:off x="7721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Big Picture</a:t>
          </a:r>
          <a:endParaRPr lang="en-US" sz="2900" kern="1200" dirty="0"/>
        </a:p>
      </dsp:txBody>
      <dsp:txXfrm>
        <a:off x="63612" y="914587"/>
        <a:ext cx="2259539" cy="1033147"/>
      </dsp:txXfrm>
    </dsp:sp>
    <dsp:sp modelId="{4290901C-A830-48F6-853B-7274D824E05D}">
      <dsp:nvSpPr>
        <dsp:cNvPr id="0" name=""/>
        <dsp:cNvSpPr/>
      </dsp:nvSpPr>
      <dsp:spPr>
        <a:xfrm>
          <a:off x="2640706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Vectors</a:t>
          </a:r>
        </a:p>
      </dsp:txBody>
      <dsp:txXfrm>
        <a:off x="2696597" y="914587"/>
        <a:ext cx="2259539" cy="1033147"/>
      </dsp:txXfrm>
    </dsp:sp>
    <dsp:sp modelId="{21148ED2-8D8E-4196-99D5-F15AC3D680A0}">
      <dsp:nvSpPr>
        <dsp:cNvPr id="0" name=""/>
        <dsp:cNvSpPr/>
      </dsp:nvSpPr>
      <dsp:spPr>
        <a:xfrm>
          <a:off x="5273691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Self-defense</a:t>
          </a:r>
        </a:p>
      </dsp:txBody>
      <dsp:txXfrm>
        <a:off x="5329582" y="914587"/>
        <a:ext cx="2259539" cy="1033147"/>
      </dsp:txXfrm>
    </dsp:sp>
    <dsp:sp modelId="{E3F6676B-C585-42B6-90F7-FCB750486CCD}">
      <dsp:nvSpPr>
        <dsp:cNvPr id="0" name=""/>
        <dsp:cNvSpPr/>
      </dsp:nvSpPr>
      <dsp:spPr>
        <a:xfrm>
          <a:off x="7906675" y="858696"/>
          <a:ext cx="237132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Q/A</a:t>
          </a:r>
        </a:p>
      </dsp:txBody>
      <dsp:txXfrm>
        <a:off x="7962566" y="914587"/>
        <a:ext cx="2259539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25/10/2021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503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20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412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899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956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70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66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59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48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780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75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6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623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78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 level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25 October 2021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25 October 2021</a:t>
            </a:fld>
            <a:endParaRPr lang="en-GB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25 October 2021</a:t>
            </a:fld>
            <a:endParaRPr lang="en-GB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err="1"/>
              <a:t>Dfds</a:t>
            </a:r>
            <a:r>
              <a:rPr lang="da-DK" sz="3600"/>
              <a:t> at the </a:t>
            </a:r>
            <a:br>
              <a:rPr lang="da-DK" sz="3600"/>
            </a:br>
            <a:r>
              <a:rPr lang="da-DK" sz="3600" err="1">
                <a:solidFill>
                  <a:schemeClr val="accent3"/>
                </a:solidFill>
              </a:rPr>
              <a:t>heart</a:t>
            </a:r>
            <a:r>
              <a:rPr lang="da-DK" sz="3600">
                <a:solidFill>
                  <a:schemeClr val="accent3"/>
                </a:solidFill>
              </a:rPr>
              <a:t> of </a:t>
            </a:r>
            <a:r>
              <a:rPr lang="da-DK" sz="3600" err="1">
                <a:solidFill>
                  <a:schemeClr val="accent3"/>
                </a:solidFill>
              </a:rPr>
              <a:t>europe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25 October 2021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no8xm--K44" TargetMode="External"/><Relationship Id="rId2" Type="http://schemas.openxmlformats.org/officeDocument/2006/relationships/hyperlink" Target="https://www.youtube.com/watch?v=4onCKbtWszQ" TargetMode="Externa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thecyphere.com/blog/supply-chain-attack/" TargetMode="External"/><Relationship Id="rId4" Type="http://schemas.openxmlformats.org/officeDocument/2006/relationships/hyperlink" Target="https://portswigger.net/daily-swig/four-fold-increase-in-software-supply-chain-attacks-predicted-in-2021-repor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en-GB" sz="8000" dirty="0"/>
              <a:t>The Rise of Supply Chain Attacks</a:t>
            </a:r>
            <a:br>
              <a:rPr lang="da-DK" dirty="0"/>
            </a:br>
            <a:br>
              <a:rPr lang="da-DK" sz="1400" dirty="0"/>
            </a:br>
            <a:br>
              <a:rPr lang="da-DK" sz="1400" dirty="0"/>
            </a:br>
            <a:br>
              <a:rPr lang="da-DK" sz="1400" dirty="0"/>
            </a:br>
            <a:r>
              <a:rPr lang="da-DK" sz="1400" dirty="0" err="1"/>
              <a:t>U</a:t>
            </a:r>
            <a:r>
              <a:rPr lang="da-DK" sz="1400" cap="none" dirty="0" err="1"/>
              <a:t>pdated</a:t>
            </a:r>
            <a:r>
              <a:rPr lang="da-DK" sz="1400" cap="none" dirty="0"/>
              <a:t> 25 </a:t>
            </a:r>
            <a:r>
              <a:rPr lang="da-DK" sz="1400" cap="none" dirty="0" err="1"/>
              <a:t>October</a:t>
            </a:r>
            <a:r>
              <a:rPr lang="da-DK" sz="1400" cap="none" dirty="0"/>
              <a:t> 2021</a:t>
            </a: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14DE1F-A5AF-4F1B-9125-381D5120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0" y="1029600"/>
            <a:ext cx="9168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Website </a:t>
              </a:r>
              <a:r>
                <a:rPr lang="da-DK" sz="2000" dirty="0" err="1">
                  <a:solidFill>
                    <a:schemeClr val="bg1"/>
                  </a:solidFill>
                </a:rPr>
                <a:t>builders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565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Third-party data stores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3B1943-0C01-42F5-8D0D-9906084B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4" y="1109192"/>
            <a:ext cx="9160971" cy="568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1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8FBA741-B14B-45AE-B778-97997535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8" y="1112487"/>
            <a:ext cx="9177334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</a:t>
              </a:r>
              <a:r>
                <a:rPr lang="da-DK" sz="2000" dirty="0" err="1">
                  <a:solidFill>
                    <a:schemeClr val="bg1"/>
                  </a:solidFill>
                </a:rPr>
                <a:t>Watering</a:t>
              </a:r>
              <a:r>
                <a:rPr lang="da-DK" sz="2000" dirty="0">
                  <a:solidFill>
                    <a:schemeClr val="bg1"/>
                  </a:solidFill>
                </a:rPr>
                <a:t> hole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486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&amp;#39;Duck-and-Cover&amp;#39; Drills Channeled America&amp;#39;s Cold War Anxiety - HISTORY">
            <a:extLst>
              <a:ext uri="{FF2B5EF4-FFF2-40B4-BE49-F238E27FC236}">
                <a16:creationId xmlns:a16="http://schemas.microsoft.com/office/drawing/2014/main" id="{A873B4CD-C36C-4326-A820-3AB9EFA5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293" y="1612467"/>
            <a:ext cx="5241391" cy="445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Self-defense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Understand the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Establish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Check your arrangements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94365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ree Vector | Diagram showing parts of turtle">
            <a:extLst>
              <a:ext uri="{FF2B5EF4-FFF2-40B4-BE49-F238E27FC236}">
                <a16:creationId xmlns:a16="http://schemas.microsoft.com/office/drawing/2014/main" id="{7D99C522-C68A-4532-8B27-8E4C88EA6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672" y="2048410"/>
            <a:ext cx="5229225" cy="35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</a:t>
              </a:r>
              <a:r>
                <a:rPr lang="da-DK" sz="2000" dirty="0">
                  <a:solidFill>
                    <a:schemeClr val="bg1"/>
                  </a:solidFill>
                </a:rPr>
                <a:t>Understand the </a:t>
              </a:r>
              <a:r>
                <a:rPr lang="da-DK" sz="2000" dirty="0" err="1">
                  <a:solidFill>
                    <a:schemeClr val="bg1"/>
                  </a:solidFill>
                </a:rPr>
                <a:t>risks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Understand what needs to be protected and why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Know who your suppliers are and build an understanding of what their security looks like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Understand the security risk posed by your supply chain</a:t>
            </a:r>
          </a:p>
        </p:txBody>
      </p:sp>
    </p:spTree>
    <p:extLst>
      <p:ext uri="{BB962C8B-B14F-4D97-AF65-F5344CB8AC3E}">
        <p14:creationId xmlns:p14="http://schemas.microsoft.com/office/powerpoint/2010/main" val="27336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</a:t>
              </a:r>
              <a:r>
                <a:rPr lang="da-DK" sz="2000" dirty="0" err="1">
                  <a:solidFill>
                    <a:schemeClr val="bg1"/>
                  </a:solidFill>
                </a:rPr>
                <a:t>Establish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control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Communicate your view of security needs to your supplier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Set and communicate minimum security requirements for your supplier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security considerations into your contracting processes and require that your suppliers do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Meet your own security responsibilities as a supplier and consumer</a:t>
            </a:r>
          </a:p>
        </p:txBody>
      </p:sp>
      <p:pic>
        <p:nvPicPr>
          <p:cNvPr id="4100" name="Picture 4" descr="Life Cycle Of Sea Turtle Sequence Of Stages Of Development Of Turtle From  Egg To Adult Animal Stock Illustration - Download Image Now - iStock">
            <a:extLst>
              <a:ext uri="{FF2B5EF4-FFF2-40B4-BE49-F238E27FC236}">
                <a16:creationId xmlns:a16="http://schemas.microsoft.com/office/drawing/2014/main" id="{D7A68058-FB7E-4805-AEB4-E1003B21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705" y="1844725"/>
            <a:ext cx="39338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Check your arrangements</a:t>
              </a: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99705" y="1725429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assurance activities into your approach to managing your supply chain</a:t>
            </a:r>
          </a:p>
        </p:txBody>
      </p:sp>
      <p:pic>
        <p:nvPicPr>
          <p:cNvPr id="3074" name="Picture 2" descr="Perspective is everything. | Cute turtles, Turtle love, Turtle time">
            <a:extLst>
              <a:ext uri="{FF2B5EF4-FFF2-40B4-BE49-F238E27FC236}">
                <a16:creationId xmlns:a16="http://schemas.microsoft.com/office/drawing/2014/main" id="{CFE586D5-3114-4B7B-9761-BD721F809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38" y="2024804"/>
            <a:ext cx="47625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22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yborg Teenage Mutant Ninja Turtles">
            <a:extLst>
              <a:ext uri="{FF2B5EF4-FFF2-40B4-BE49-F238E27FC236}">
                <a16:creationId xmlns:a16="http://schemas.microsoft.com/office/drawing/2014/main" id="{EBC64C18-F842-4000-93F4-FDF46088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766" y="1154843"/>
            <a:ext cx="4958443" cy="55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Self-defense &gt; </a:t>
              </a:r>
              <a:r>
                <a:rPr lang="da-DK" sz="2000" dirty="0" err="1">
                  <a:solidFill>
                    <a:schemeClr val="bg1"/>
                  </a:solidFill>
                </a:rPr>
                <a:t>Continuous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improvement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734316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Encourage the continuous improvement of security within your 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Build trust with suppliers</a:t>
            </a:r>
          </a:p>
        </p:txBody>
      </p:sp>
    </p:spTree>
    <p:extLst>
      <p:ext uri="{BB962C8B-B14F-4D97-AF65-F5344CB8AC3E}">
        <p14:creationId xmlns:p14="http://schemas.microsoft.com/office/powerpoint/2010/main" val="29900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Literature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AB86DB-B787-4628-8BA6-BD74663C168B}"/>
              </a:ext>
            </a:extLst>
          </p:cNvPr>
          <p:cNvSpPr txBox="1"/>
          <p:nvPr/>
        </p:nvSpPr>
        <p:spPr>
          <a:xfrm>
            <a:off x="1288740" y="1381616"/>
            <a:ext cx="10326997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2"/>
              </a:rPr>
              <a:t>The evolution of the software </a:t>
            </a:r>
            <a:r>
              <a:rPr lang="da-DK" sz="2100" dirty="0" err="1">
                <a:hlinkClick r:id="rId2"/>
              </a:rPr>
              <a:t>supply</a:t>
            </a:r>
            <a:r>
              <a:rPr lang="da-DK" sz="2100" dirty="0">
                <a:hlinkClick r:id="rId2"/>
              </a:rPr>
              <a:t> </a:t>
            </a:r>
            <a:r>
              <a:rPr lang="da-DK" sz="2100" dirty="0" err="1">
                <a:hlinkClick r:id="rId2"/>
              </a:rPr>
              <a:t>chain</a:t>
            </a:r>
            <a:r>
              <a:rPr lang="da-DK" sz="2100" dirty="0">
                <a:hlinkClick r:id="rId2"/>
              </a:rPr>
              <a:t> </a:t>
            </a:r>
            <a:r>
              <a:rPr lang="da-DK" sz="2100" dirty="0" err="1">
                <a:hlinkClick r:id="rId2"/>
              </a:rPr>
              <a:t>attack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3"/>
              </a:rPr>
              <a:t>The </a:t>
            </a:r>
            <a:r>
              <a:rPr lang="da-DK" sz="2100" dirty="0" err="1">
                <a:hlinkClick r:id="rId3"/>
              </a:rPr>
              <a:t>Enemy</a:t>
            </a:r>
            <a:r>
              <a:rPr lang="da-DK" sz="2100" dirty="0">
                <a:hlinkClick r:id="rId3"/>
              </a:rPr>
              <a:t> </a:t>
            </a:r>
            <a:r>
              <a:rPr lang="da-DK" sz="2100" dirty="0" err="1">
                <a:hlinkClick r:id="rId3"/>
              </a:rPr>
              <a:t>Within</a:t>
            </a:r>
            <a:r>
              <a:rPr lang="da-DK" sz="2100" dirty="0">
                <a:hlinkClick r:id="rId3"/>
              </a:rPr>
              <a:t>: </a:t>
            </a:r>
            <a:r>
              <a:rPr lang="da-DK" sz="2100" dirty="0" err="1">
                <a:hlinkClick r:id="rId3"/>
              </a:rPr>
              <a:t>Modern</a:t>
            </a:r>
            <a:r>
              <a:rPr lang="da-DK" sz="2100" dirty="0">
                <a:hlinkClick r:id="rId3"/>
              </a:rPr>
              <a:t> Supply Chain Attacks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https://www.wired.com/story/hacker-lexicon-what-is-a-supply-chain-attack/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https://portswigger.net/daily-swig/four-fold-increase-in-software-supply-chain-attacks-predicted-in-2021-report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https://thecyphere.com/blog/supply-chain-attack/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https://www.ncsc.gov.uk/collection/supply-chain-security/supply-chain-attack-examples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225357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Q&amp;A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C0A7D5-EEF5-4EC5-A1EB-718D1952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9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830082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148ED2-8D8E-4196-99D5-F15AC3D680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F6676B-C585-42B6-90F7-FCB750486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What</a:t>
              </a:r>
              <a:r>
                <a:rPr lang="da-DK" sz="2000" dirty="0">
                  <a:solidFill>
                    <a:schemeClr val="bg1"/>
                  </a:solidFill>
                </a:rPr>
                <a:t> is a </a:t>
              </a:r>
              <a:r>
                <a:rPr lang="da-DK" sz="2000" dirty="0" err="1">
                  <a:solidFill>
                    <a:schemeClr val="bg1"/>
                  </a:solidFill>
                </a:rPr>
                <a:t>supply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chain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attack</a:t>
              </a:r>
              <a:r>
                <a:rPr lang="da-DK" sz="2000" dirty="0">
                  <a:solidFill>
                    <a:schemeClr val="bg1"/>
                  </a:solidFill>
                </a:rPr>
                <a:t>?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669002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A "supply chain attack" is a technique in which an adversary slips malicious code into a trusted piece of software or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By compromising a single supplier, spies or saboteurs can hijack entire distribution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Supply chain attacks were first demonstrated around four decades ago when Ken Thompson hide a backdoor in Unix's login function</a:t>
            </a:r>
          </a:p>
        </p:txBody>
      </p:sp>
      <p:pic>
        <p:nvPicPr>
          <p:cNvPr id="2054" name="Picture 6" descr="Supply Chain Attack Examples And Prevention Measures">
            <a:extLst>
              <a:ext uri="{FF2B5EF4-FFF2-40B4-BE49-F238E27FC236}">
                <a16:creationId xmlns:a16="http://schemas.microsoft.com/office/drawing/2014/main" id="{4E6505C6-4AA3-43B4-BE95-87A1A04C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87" y="1879282"/>
            <a:ext cx="4880800" cy="36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llede">
            <a:extLst>
              <a:ext uri="{FF2B5EF4-FFF2-40B4-BE49-F238E27FC236}">
                <a16:creationId xmlns:a16="http://schemas.microsoft.com/office/drawing/2014/main" id="{3FCFFE2E-73E8-446B-81A5-1AAFEE85E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868363"/>
            <a:ext cx="12192000" cy="598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Brief </a:t>
              </a:r>
              <a:r>
                <a:rPr lang="da-DK" sz="2000" dirty="0" err="1">
                  <a:solidFill>
                    <a:schemeClr val="bg1"/>
                  </a:solidFill>
                </a:rPr>
                <a:t>history</a:t>
              </a:r>
              <a:r>
                <a:rPr lang="da-DK" sz="2000" dirty="0">
                  <a:solidFill>
                    <a:schemeClr val="bg1"/>
                  </a:solidFill>
                </a:rPr>
                <a:t> of </a:t>
              </a:r>
              <a:r>
                <a:rPr lang="da-DK" sz="2000" dirty="0" err="1">
                  <a:solidFill>
                    <a:schemeClr val="bg1"/>
                  </a:solidFill>
                </a:rPr>
                <a:t>supply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chain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attacks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131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2020/2021 </a:t>
              </a:r>
              <a:r>
                <a:rPr lang="da-DK" sz="2000" dirty="0" err="1">
                  <a:solidFill>
                    <a:schemeClr val="bg1"/>
                  </a:solidFill>
                </a:rPr>
                <a:t>was</a:t>
              </a:r>
              <a:r>
                <a:rPr lang="da-DK" sz="2000" dirty="0">
                  <a:solidFill>
                    <a:schemeClr val="bg1"/>
                  </a:solidFill>
                </a:rPr>
                <a:t> a </a:t>
              </a:r>
              <a:r>
                <a:rPr lang="da-DK" sz="2000" dirty="0" err="1">
                  <a:solidFill>
                    <a:schemeClr val="bg1"/>
                  </a:solidFill>
                </a:rPr>
                <a:t>record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breaking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season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4098" name="Picture 2" descr="A timeline of the attacks studied in the report">
            <a:extLst>
              <a:ext uri="{FF2B5EF4-FFF2-40B4-BE49-F238E27FC236}">
                <a16:creationId xmlns:a16="http://schemas.microsoft.com/office/drawing/2014/main" id="{CA5CE447-B307-476A-BDB8-7D88E353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978" y="1225601"/>
            <a:ext cx="6868044" cy="538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ECAB7B8-2268-4602-81E5-45547D555F37}"/>
              </a:ext>
            </a:extLst>
          </p:cNvPr>
          <p:cNvSpPr/>
          <p:nvPr/>
        </p:nvSpPr>
        <p:spPr>
          <a:xfrm>
            <a:off x="147588" y="996721"/>
            <a:ext cx="2720798" cy="5191808"/>
          </a:xfrm>
          <a:prstGeom prst="cloudCallout">
            <a:avLst>
              <a:gd name="adj1" fmla="val 100266"/>
              <a:gd name="adj2" fmla="val -19824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66% of supply chain attacks were committed by exploiting an unknown vulnerability, while 16% leveraged known software flaws</a:t>
            </a:r>
            <a:endParaRPr lang="da-DK" dirty="0" err="1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2F6B9F98-D57C-4DD1-BB23-754EA0C7901B}"/>
              </a:ext>
            </a:extLst>
          </p:cNvPr>
          <p:cNvSpPr/>
          <p:nvPr/>
        </p:nvSpPr>
        <p:spPr>
          <a:xfrm>
            <a:off x="3219767" y="4446917"/>
            <a:ext cx="4552738" cy="2313111"/>
          </a:xfrm>
          <a:prstGeom prst="cloudCallout">
            <a:avLst>
              <a:gd name="adj1" fmla="val 13744"/>
              <a:gd name="adj2" fmla="val -149158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Most attacks during the specified timeline aimed to compromise code (66%), followed by data (20%) and processes (12%)</a:t>
            </a:r>
            <a:endParaRPr lang="da-DK" dirty="0" err="1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B4D4D4FB-E00B-49E0-9B92-EC8705790A56}"/>
              </a:ext>
            </a:extLst>
          </p:cNvPr>
          <p:cNvSpPr/>
          <p:nvPr/>
        </p:nvSpPr>
        <p:spPr>
          <a:xfrm>
            <a:off x="9029700" y="1564882"/>
            <a:ext cx="2720798" cy="4378718"/>
          </a:xfrm>
          <a:prstGeom prst="cloudCallout">
            <a:avLst>
              <a:gd name="adj1" fmla="val -112849"/>
              <a:gd name="adj2" fmla="val -15287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Supply chain attacks most commonly targeted customer data (58%), followed by key people (16%) and financial resources (8%)</a:t>
            </a:r>
            <a:endParaRPr lang="da-DK" dirty="0" err="1"/>
          </a:p>
        </p:txBody>
      </p:sp>
    </p:spTree>
    <p:extLst>
      <p:ext uri="{BB962C8B-B14F-4D97-AF65-F5344CB8AC3E}">
        <p14:creationId xmlns:p14="http://schemas.microsoft.com/office/powerpoint/2010/main" val="157827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lorigate malware infection chain, source:microsoft">
            <a:extLst>
              <a:ext uri="{FF2B5EF4-FFF2-40B4-BE49-F238E27FC236}">
                <a16:creationId xmlns:a16="http://schemas.microsoft.com/office/drawing/2014/main" id="{3FABE31B-13C6-4AA5-BC77-5EE527C67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892" y="948337"/>
            <a:ext cx="7752216" cy="596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Disecting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Solarwinds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272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>
                  <a:solidFill>
                    <a:schemeClr val="bg1"/>
                  </a:solidFill>
                </a:rPr>
                <a:t>Big Picture &gt; </a:t>
              </a:r>
              <a:r>
                <a:rPr lang="da-DK" sz="2000" dirty="0" err="1">
                  <a:solidFill>
                    <a:schemeClr val="bg1"/>
                  </a:solidFill>
                </a:rPr>
                <a:t>Turtles</a:t>
              </a:r>
              <a:r>
                <a:rPr lang="da-DK" sz="2000" dirty="0">
                  <a:solidFill>
                    <a:schemeClr val="bg1"/>
                  </a:solidFill>
                </a:rPr>
                <a:t> all the </a:t>
              </a:r>
              <a:r>
                <a:rPr lang="da-DK" sz="2000" dirty="0" err="1">
                  <a:solidFill>
                    <a:schemeClr val="bg1"/>
                  </a:solidFill>
                </a:rPr>
                <a:t>way</a:t>
              </a:r>
              <a:r>
                <a:rPr lang="da-DK" sz="2000" dirty="0">
                  <a:solidFill>
                    <a:schemeClr val="bg1"/>
                  </a:solidFill>
                </a:rPr>
                <a:t> </a:t>
              </a:r>
              <a:r>
                <a:rPr lang="da-DK" sz="2000" dirty="0" err="1">
                  <a:solidFill>
                    <a:schemeClr val="bg1"/>
                  </a:solidFill>
                </a:rPr>
                <a:t>down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85A5E5-1392-4812-9F61-02CED9E7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154" y="1384630"/>
            <a:ext cx="7158491" cy="501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8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eeheehee | John green quotes, Down quotes, John green books">
            <a:extLst>
              <a:ext uri="{FF2B5EF4-FFF2-40B4-BE49-F238E27FC236}">
                <a16:creationId xmlns:a16="http://schemas.microsoft.com/office/drawing/2014/main" id="{A3EE34C8-366F-4A9A-9AEE-76A05772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263702"/>
            <a:ext cx="476250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FDD56-B18E-4364-AA81-FF20AE75CF02}"/>
              </a:ext>
            </a:extLst>
          </p:cNvPr>
          <p:cNvSpPr txBox="1"/>
          <p:nvPr/>
        </p:nvSpPr>
        <p:spPr>
          <a:xfrm>
            <a:off x="1288742" y="1669002"/>
            <a:ext cx="5552930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Third-party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Website builders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Third-party data stores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Watering hole</a:t>
            </a:r>
          </a:p>
        </p:txBody>
      </p:sp>
    </p:spTree>
    <p:extLst>
      <p:ext uri="{BB962C8B-B14F-4D97-AF65-F5344CB8AC3E}">
        <p14:creationId xmlns:p14="http://schemas.microsoft.com/office/powerpoint/2010/main" val="6371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TROSCA &gt; </a:t>
              </a:r>
              <a:r>
                <a:rPr lang="da-DK" sz="2000" dirty="0" err="1">
                  <a:solidFill>
                    <a:schemeClr val="bg1"/>
                  </a:solidFill>
                </a:rPr>
                <a:t>Vectors</a:t>
              </a:r>
              <a:r>
                <a:rPr lang="da-DK" sz="2000" dirty="0">
                  <a:solidFill>
                    <a:schemeClr val="bg1"/>
                  </a:solidFill>
                </a:rPr>
                <a:t> &gt; Third-party software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AutoShape 6" descr="Distributed Systems How hard can it be? - Internet Grandma Surprise | Meme  Generator">
            <a:extLst>
              <a:ext uri="{FF2B5EF4-FFF2-40B4-BE49-F238E27FC236}">
                <a16:creationId xmlns:a16="http://schemas.microsoft.com/office/drawing/2014/main" id="{B9A405E2-3F86-4A62-AC69-620251BA20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BDD77B-803F-416F-8001-47B66160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97" y="1162482"/>
            <a:ext cx="10108029" cy="55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127844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BD4264CB9094CA7944F610D2D7DCA" ma:contentTypeVersion="8" ma:contentTypeDescription="Create a new document." ma:contentTypeScope="" ma:versionID="36788d498739cbca4c312194324cbb1d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c1c5f53f88eec499e334befc5346a665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1B2A46-6D8E-4320-B782-CA3128996A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2279a1a0-7112-41f8-b496-d9a5c3576fb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95c0be1d-4093-4789-923d-5b0c8c8304d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465</Words>
  <Application>Microsoft Office PowerPoint</Application>
  <PresentationFormat>Widescreen</PresentationFormat>
  <Paragraphs>93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DFDS</vt:lpstr>
      <vt:lpstr>DFDS Bold</vt:lpstr>
      <vt:lpstr>Calibri</vt:lpstr>
      <vt:lpstr>Arial</vt:lpstr>
      <vt:lpstr>DFDS Light</vt:lpstr>
      <vt:lpstr>DFDS PowerPoint Template 16_9 logo top</vt:lpstr>
      <vt:lpstr>The Rise of Supply Chain Attacks    Updated 25 October 2021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Training  Updated 20 September 2019  </dc:title>
  <dc:creator/>
  <cp:revision>29</cp:revision>
  <dcterms:created xsi:type="dcterms:W3CDTF">2018-06-22T08:51:20Z</dcterms:created>
  <dcterms:modified xsi:type="dcterms:W3CDTF">2021-10-25T09:29:25Z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